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  <p:sldMasterId id="2147483648" r:id="rId2"/>
  </p:sldMasterIdLst>
  <p:notesMasterIdLst>
    <p:notesMasterId r:id="rId16"/>
  </p:notesMasterIdLst>
  <p:sldIdLst>
    <p:sldId id="256" r:id="rId3"/>
    <p:sldId id="267" r:id="rId4"/>
    <p:sldId id="262" r:id="rId5"/>
    <p:sldId id="263" r:id="rId6"/>
    <p:sldId id="264" r:id="rId7"/>
    <p:sldId id="268" r:id="rId8"/>
    <p:sldId id="271" r:id="rId9"/>
    <p:sldId id="272" r:id="rId10"/>
    <p:sldId id="269" r:id="rId11"/>
    <p:sldId id="270" r:id="rId12"/>
    <p:sldId id="273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2.GIF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F5E8A7-26CD-4CE2-A905-D2854BCDCDE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99BC9-A87D-4761-87F1-3F5DAE525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96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6" name="Shape 23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强大的第一步是感知，作为机器人，我们让 S1 像一个人一样，能看到，能听到，能触碰到世界。为了感知图像，光线，声音， 振动，S1 在全身上下布置了多达 31 个传感器，数量上甚至超过了大疆的大部分无人机产品。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3" name="Shape 3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我们今天的话题会先从一个比赛说起。在过去的五年中，大疆一直在举办着一项赛事：RoboMaster 全国大学生机器人大赛。这是目前全球规模最大的激战类机器人赛事，到今年，比赛已经吸引了全球来自 400 所学校的超过 2 万名青年工程师报名，形成了包括冬夏令营、大学生机器人大赛、ICRA AI 挑战赛在内的机器人教育体系。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52" name="Shape 35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编程语言上，机甲大师 S1 支持图形化的 Scratch 与在人工智能领域广泛使用的 Python 两种编程语言。无论是初次接触编程的新手，还是编程达人，都能在机甲大师 S1 上施展才华。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57" name="Shape 3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编程语言上，机甲大师 S1 支持图形化的 Scratch 与在人工智能领域广泛使用的 Python 两种编程语言。无论是初次接触编程的新手，还是编程达人，都能在机甲大师 S1 上施展才华。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4" name="Shape 2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强大的第一步是感知，作为机器人，我们让 S1 像一个人一样，能看到，能听到，能触碰到世界。为了感知图像，光线，声音， 振动，S1 在全身上下布置了多达 31 个传感器，数量上甚至超过了大疆的大部分无人机产品。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4" name="Shape 2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强大的第一步是感知，作为机器人，我们让 S1 像一个人一样，能看到，能听到，能触碰到世界。为了感知图像，光线，声音， 振动，S1 在全身上下布置了多达 31 个传感器，数量上甚至超过了大疆的大部分无人机产品。</a:t>
            </a:r>
          </a:p>
        </p:txBody>
      </p:sp>
    </p:spTree>
    <p:extLst>
      <p:ext uri="{BB962C8B-B14F-4D97-AF65-F5344CB8AC3E}">
        <p14:creationId xmlns:p14="http://schemas.microsoft.com/office/powerpoint/2010/main" val="1245531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4" name="Shape 2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强大的第一步是感知，作为机器人，我们让 S1 像一个人一样，能看到，能听到，能触碰到世界。为了感知图像，光线，声音， 振动，S1 在全身上下布置了多达 31 个传感器，数量上甚至超过了大疆的大部分无人机产品。</a:t>
            </a:r>
          </a:p>
        </p:txBody>
      </p:sp>
    </p:spTree>
    <p:extLst>
      <p:ext uri="{BB962C8B-B14F-4D97-AF65-F5344CB8AC3E}">
        <p14:creationId xmlns:p14="http://schemas.microsoft.com/office/powerpoint/2010/main" val="4293129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4" name="Shape 2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强大的第一步是感知，作为机器人，我们让 S1 像一个人一样，能看到，能听到，能触碰到世界。为了感知图像，光线，声音， 振动，S1 在全身上下布置了多达 31 个传感器，数量上甚至超过了大疆的大部分无人机产品。</a:t>
            </a:r>
          </a:p>
        </p:txBody>
      </p:sp>
    </p:spTree>
    <p:extLst>
      <p:ext uri="{BB962C8B-B14F-4D97-AF65-F5344CB8AC3E}">
        <p14:creationId xmlns:p14="http://schemas.microsoft.com/office/powerpoint/2010/main" val="1686401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4" name="Shape 2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强大的第一步是感知，作为机器人，我们让 S1 像一个人一样，能看到，能听到，能触碰到世界。为了感知图像，光线，声音， 振动，S1 在全身上下布置了多达 31 个传感器，数量上甚至超过了大疆的大部分无人机产品。</a:t>
            </a:r>
          </a:p>
        </p:txBody>
      </p:sp>
    </p:spTree>
    <p:extLst>
      <p:ext uri="{BB962C8B-B14F-4D97-AF65-F5344CB8AC3E}">
        <p14:creationId xmlns:p14="http://schemas.microsoft.com/office/powerpoint/2010/main" val="1617130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4" name="Shape 2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强大的第一步是感知，作为机器人，我们让 S1 像一个人一样，能看到，能听到，能触碰到世界。为了感知图像，光线，声音， 振动，S1 在全身上下布置了多达 31 个传感器，数量上甚至超过了大疆的大部分无人机产品。</a:t>
            </a:r>
          </a:p>
        </p:txBody>
      </p:sp>
    </p:spTree>
    <p:extLst>
      <p:ext uri="{BB962C8B-B14F-4D97-AF65-F5344CB8AC3E}">
        <p14:creationId xmlns:p14="http://schemas.microsoft.com/office/powerpoint/2010/main" val="1451964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5" name="Shape 25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我们今天的话题会先从一个比赛说起。在过去的五年中，大疆一直在举办着一项赛事：RoboMaster 全国大学生机器人大赛。这是目前全球规模最大的激战类机器人赛事，到今年，比赛已经吸引了全球来自 400 所学校的超过 2 万名青年工程师报名，形成了包括冬夏令营、大学生机器人大赛、ICRA AI 挑战赛在内的机器人教育体系。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4" name="Shape 2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我们今天的话题会先从一个比赛说起。在过去的五年中，大疆一直在举办着一项赛事：RoboMaster 全国大学生机器人大赛。这是目前全球规模最大的激战类机器人赛事，到今年，比赛已经吸引了全球来自 400 所学校的超过 2 万名青年工程师报名，形成了包括冬夏令营、大学生机器人大赛、ICRA AI 挑战赛在内的机器人教育体系。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F4EAB-586C-E67E-A323-AAC491F82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B3206-B3A5-3BF8-2983-DFF04F324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33D02-CFF9-45D2-210B-717D74AA1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598F1-4BA9-6702-D10C-EC39060A1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7D95A-9278-5F7B-2BE3-DD46380DE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326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F90D7-5DAE-7A13-8CA2-FCF2BC49C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7E7999-AB4C-754F-86B4-6DCE55FB6B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8D361-A88E-7DAC-BACE-DA224E1F5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DA0BE-3C6B-6281-77B7-27D3ACF73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77741-F619-F1F7-DF44-227E9F6FA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514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134670-6CAD-AD59-F46A-EE62FDF36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383FEE-D19F-25D8-558F-85996C0D3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38EDB-832C-24A2-3651-D5D0AB46E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D75EA-83AC-6FCE-2660-41C879472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D4534-B204-95F8-D61E-105714592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80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623D1-2CAA-EF48-401D-741D45849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7E34B-366E-DADF-454C-87190ECA5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9A43F-FBAD-66FC-EECA-43AC23D7C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58CA1-FCC6-8AAF-153E-464FBF079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2FE66-545C-8D71-E1CD-41699A3D7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02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D50D0-3928-131A-B4F4-9D4C644F0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3BDFF-8958-A498-7680-65122129A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7540A-B7A0-A725-C5E7-51EC758F0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D58EC-246F-E873-F22C-EBD74ABA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6FCED-E868-4B86-7BF2-A90FBF6B6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93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93FEC-DD2B-165C-4D4D-2247A6849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638BD-831B-F410-510B-190FB57498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2C0BC7-846E-1F3D-CA87-F253D5946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A17292-08C7-61FF-5291-B961029CD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59D960-6121-7B99-F70A-CE81DE573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474C11-4745-74CB-7522-9D61C0806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92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6372E-29CD-FE6B-764D-757CB9398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DBBBD-7DE6-0716-0564-C0255E012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168EB8-35CE-6B60-CBA5-A57BA5E979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96051A-AE98-DAD5-24E2-437F577716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1C7BFE-5684-32BA-2402-C98AD09E4D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70D15E-5054-CE25-4ECB-71E290A08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1DF71D-EEC2-1532-078E-624C1CBC5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6987A9-8D18-C5F9-53A3-541067BB0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37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6136-435A-1862-B7DD-81B80A069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C3D1DE-9641-6E92-4E3D-48EFDA7F9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5863FB-9221-06D5-CC56-D6E810925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6AF7E7-2748-1004-4A2C-0EF9E1565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262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D7F473-BF1F-1185-E8A0-32A4F6ECF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07F157-B6C3-A3BF-0D0B-747BB0757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FF212-3B7E-1F80-6A86-B51541485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18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58D18-AD46-8619-A3A3-6544133F6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D9B71-A5BF-B8EC-9DE8-4DB942648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F1A711-17FA-B3EF-209D-7EC9B0907E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8020EA-A385-1DEA-89FD-19334BF25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BDEA1-0DCC-3D7E-7D2C-2CEDA73DB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1814C-C91D-C4C1-0C84-565EC6C6A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105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014FE-F4B1-A6E4-7D7C-15A12BE48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803CA9-4CB4-1332-3600-D77D6DC38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F84BEF-07D4-0F86-2374-71D4ADDA5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8ADD6D-289A-5F7D-32C6-73C37DB0F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A6722A-918B-4072-23B4-535317291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A8158-790C-FF34-3813-8F40DE909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675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60FAE-0F3C-6F65-604E-B75A377BA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B5382-C64B-1387-768C-EFDF40350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7DCAB-726E-387B-0309-C1082B621C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C8CB5-643C-4CF4-83D5-5642E80B69F9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2B388-35BE-6DCA-4C77-5E5FFD676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8CE82-26C3-048B-097A-B9FC7727DE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D58F9-9757-4F67-9593-561D3C572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223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35000" y="2133600"/>
            <a:ext cx="10922000" cy="4216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983224" y="6332908"/>
            <a:ext cx="219203" cy="441146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b">
            <a:spAutoFit/>
          </a:bodyPr>
          <a:lstStyle>
            <a:lvl1pPr>
              <a:defRPr sz="11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5E07242-DDDD-E1AA-4F67-7F19D765B4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8" y="1120676"/>
            <a:ext cx="11261379" cy="2308324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 err="1">
                <a:solidFill>
                  <a:schemeClr val="bg1"/>
                </a:solidFill>
                <a:latin typeface="Gotham Medium"/>
              </a:rPr>
              <a:t>Robomaster</a:t>
            </a:r>
            <a:r>
              <a:rPr lang="en-US" sz="7200" b="1" dirty="0">
                <a:solidFill>
                  <a:schemeClr val="bg1"/>
                </a:solidFill>
                <a:latin typeface="Gotham Medium"/>
              </a:rPr>
              <a:t> Ep Core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9A539C-AC17-83FF-3331-0DAF47C19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8" y="3627119"/>
            <a:ext cx="10220367" cy="1012778"/>
          </a:xfrm>
        </p:spPr>
        <p:txBody>
          <a:bodyPr>
            <a:normAutofit/>
          </a:bodyPr>
          <a:lstStyle/>
          <a:p>
            <a:pPr algn="r"/>
            <a:endParaRPr lang="en-US" dirty="0">
              <a:solidFill>
                <a:schemeClr val="bg1"/>
              </a:solidFill>
              <a:latin typeface="Gotham Medium"/>
            </a:endParaRPr>
          </a:p>
          <a:p>
            <a:pPr algn="r"/>
            <a:r>
              <a:rPr lang="en-US" dirty="0">
                <a:solidFill>
                  <a:schemeClr val="bg1"/>
                </a:solidFill>
                <a:latin typeface="Gotham Medium"/>
              </a:rPr>
              <a:t>Presented by: Ayemon Baraka</a:t>
            </a:r>
          </a:p>
        </p:txBody>
      </p:sp>
    </p:spTree>
    <p:extLst>
      <p:ext uri="{BB962C8B-B14F-4D97-AF65-F5344CB8AC3E}">
        <p14:creationId xmlns:p14="http://schemas.microsoft.com/office/powerpoint/2010/main" val="642557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ompatible with…"/>
          <p:cNvSpPr txBox="1"/>
          <p:nvPr/>
        </p:nvSpPr>
        <p:spPr>
          <a:xfrm>
            <a:off x="1201103" y="3214688"/>
            <a:ext cx="3752850" cy="820103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pPr algn="ctr" defTabSz="228600">
              <a:defRPr sz="5000">
                <a:solidFill>
                  <a:srgbClr val="FFFFFF"/>
                </a:solidFill>
                <a:latin typeface="Gotham-Medium"/>
                <a:ea typeface="Gotham-Medium"/>
                <a:cs typeface="Gotham-Medium"/>
                <a:sym typeface="Gotham-Medium"/>
              </a:defRPr>
            </a:pPr>
            <a:r>
              <a:rPr sz="2500">
                <a:latin typeface="Gotham Medium" charset="0"/>
                <a:cs typeface="Gotham Medium" charset="0"/>
              </a:rPr>
              <a:t>Compatible with </a:t>
            </a:r>
          </a:p>
          <a:p>
            <a:pPr algn="ctr" defTabSz="228600">
              <a:defRPr sz="5000">
                <a:solidFill>
                  <a:srgbClr val="FFFFFF"/>
                </a:solidFill>
                <a:latin typeface="Gotham-Medium"/>
                <a:ea typeface="Gotham-Medium"/>
                <a:cs typeface="Gotham-Medium"/>
                <a:sym typeface="Gotham-Medium"/>
              </a:defRPr>
            </a:pPr>
            <a:r>
              <a:rPr sz="2500">
                <a:latin typeface="Gotham Medium" charset="0"/>
                <a:cs typeface="Gotham Medium" charset="0"/>
              </a:rPr>
              <a:t>Third-Party Sensors </a:t>
            </a:r>
          </a:p>
        </p:txBody>
      </p:sp>
      <p:pic>
        <p:nvPicPr>
          <p:cNvPr id="314" name="DSC00806-1.jpg" descr="DSC00806-1.jpg"/>
          <p:cNvPicPr>
            <a:picLocks noChangeAspect="1"/>
          </p:cNvPicPr>
          <p:nvPr/>
        </p:nvPicPr>
        <p:blipFill>
          <a:blip r:embed="rId3"/>
          <a:srcRect l="24059" t="12731" r="24059"/>
          <a:stretch>
            <a:fillRect/>
          </a:stretch>
        </p:blipFill>
        <p:spPr>
          <a:xfrm>
            <a:off x="6036416" y="-54040"/>
            <a:ext cx="6159299" cy="6906917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6431260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图片 5" descr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1398" y="1930578"/>
            <a:ext cx="1141823" cy="78214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20" name="图片 6" descr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2345" y="3534495"/>
            <a:ext cx="1739931" cy="97985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21" name="图片 7" descr="图片 7"/>
          <p:cNvPicPr>
            <a:picLocks noChangeAspect="1"/>
          </p:cNvPicPr>
          <p:nvPr/>
        </p:nvPicPr>
        <p:blipFill>
          <a:blip r:embed="rId5"/>
          <a:srcRect r="18149"/>
          <a:stretch>
            <a:fillRect/>
          </a:stretch>
        </p:blipFill>
        <p:spPr>
          <a:xfrm>
            <a:off x="6544536" y="1932734"/>
            <a:ext cx="1237857" cy="79397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22" name="图片 8" descr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8739" y="3459625"/>
            <a:ext cx="1129597" cy="112959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23" name="图片 3" descr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14920" y="1015805"/>
            <a:ext cx="3815259" cy="381525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24" name="文本框 7"/>
          <p:cNvSpPr txBox="1"/>
          <p:nvPr/>
        </p:nvSpPr>
        <p:spPr>
          <a:xfrm>
            <a:off x="8536020" y="2900352"/>
            <a:ext cx="932580" cy="310131"/>
          </a:xfrm>
          <a:prstGeom prst="rect">
            <a:avLst/>
          </a:prstGeom>
          <a:ln w="12700">
            <a:miter lim="400000"/>
          </a:ln>
        </p:spPr>
        <p:txBody>
          <a:bodyPr lIns="14817" tIns="14817" rIns="14817" bIns="14817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600"/>
              <a:t>Arduino</a:t>
            </a:r>
          </a:p>
        </p:txBody>
      </p:sp>
      <p:sp>
        <p:nvSpPr>
          <p:cNvPr id="325" name="文本框 7"/>
          <p:cNvSpPr txBox="1"/>
          <p:nvPr/>
        </p:nvSpPr>
        <p:spPr>
          <a:xfrm>
            <a:off x="6697174" y="2891049"/>
            <a:ext cx="932579" cy="328738"/>
          </a:xfrm>
          <a:prstGeom prst="rect">
            <a:avLst/>
          </a:prstGeom>
          <a:ln w="12700">
            <a:miter lim="400000"/>
          </a:ln>
        </p:spPr>
        <p:txBody>
          <a:bodyPr lIns="14817" tIns="14817" rIns="14817" bIns="14817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600">
                <a:solidFill>
                  <a:srgbClr val="72FDFF"/>
                </a:solidFill>
              </a:rPr>
              <a:t>Raspberry </a:t>
            </a:r>
            <a:r>
              <a:rPr sz="600"/>
              <a:t>Pi</a:t>
            </a:r>
          </a:p>
        </p:txBody>
      </p:sp>
      <p:sp>
        <p:nvSpPr>
          <p:cNvPr id="329" name="文本框 7"/>
          <p:cNvSpPr txBox="1"/>
          <p:nvPr/>
        </p:nvSpPr>
        <p:spPr>
          <a:xfrm>
            <a:off x="1955054" y="4624916"/>
            <a:ext cx="2934990" cy="328738"/>
          </a:xfrm>
          <a:prstGeom prst="rect">
            <a:avLst/>
          </a:prstGeom>
          <a:ln w="12700">
            <a:miter lim="400000"/>
          </a:ln>
        </p:spPr>
        <p:txBody>
          <a:bodyPr lIns="14817" tIns="14817" rIns="14817" bIns="14817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600"/>
              <a:t>Power Connector Module</a:t>
            </a:r>
          </a:p>
        </p:txBody>
      </p:sp>
      <p:sp>
        <p:nvSpPr>
          <p:cNvPr id="330" name="文本框 7"/>
          <p:cNvSpPr txBox="1"/>
          <p:nvPr/>
        </p:nvSpPr>
        <p:spPr>
          <a:xfrm>
            <a:off x="6697173" y="4669048"/>
            <a:ext cx="932580" cy="328738"/>
          </a:xfrm>
          <a:prstGeom prst="rect">
            <a:avLst/>
          </a:prstGeom>
          <a:ln w="12700">
            <a:miter lim="400000"/>
          </a:ln>
        </p:spPr>
        <p:txBody>
          <a:bodyPr lIns="14817" tIns="14817" rIns="14817" bIns="14817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lang="en-US" sz="600"/>
              <a:t> </a:t>
            </a:r>
            <a:r>
              <a:rPr sz="600"/>
              <a:t>Micro：bit</a:t>
            </a:r>
          </a:p>
        </p:txBody>
      </p:sp>
      <p:sp>
        <p:nvSpPr>
          <p:cNvPr id="331" name="文本框 7"/>
          <p:cNvSpPr txBox="1"/>
          <p:nvPr/>
        </p:nvSpPr>
        <p:spPr>
          <a:xfrm>
            <a:off x="8536019" y="4669048"/>
            <a:ext cx="932580" cy="328738"/>
          </a:xfrm>
          <a:prstGeom prst="rect">
            <a:avLst/>
          </a:prstGeom>
          <a:ln w="12700">
            <a:miter lim="400000"/>
          </a:ln>
        </p:spPr>
        <p:txBody>
          <a:bodyPr lIns="14817" tIns="14817" rIns="14817" bIns="14817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600"/>
              <a:t>Jetson Nano</a:t>
            </a:r>
          </a:p>
        </p:txBody>
      </p:sp>
      <p:pic>
        <p:nvPicPr>
          <p:cNvPr id="3" name="图片 2" descr="电流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495608" y="2995613"/>
            <a:ext cx="634683" cy="634683"/>
          </a:xfrm>
          <a:prstGeom prst="rect">
            <a:avLst/>
          </a:prstGeom>
        </p:spPr>
      </p:pic>
      <p:sp>
        <p:nvSpPr>
          <p:cNvPr id="303" name="线条"/>
          <p:cNvSpPr/>
          <p:nvPr/>
        </p:nvSpPr>
        <p:spPr>
          <a:xfrm rot="180000" flipV="1">
            <a:off x="5015865" y="3306763"/>
            <a:ext cx="384810" cy="12700"/>
          </a:xfrm>
          <a:prstGeom prst="line">
            <a:avLst/>
          </a:prstGeom>
          <a:ln w="38100">
            <a:solidFill>
              <a:srgbClr val="73FDFF"/>
            </a:solidFill>
            <a:custDash>
              <a:ds d="600000" sp="600000"/>
            </a:custDash>
            <a:miter lim="400000"/>
          </a:ln>
        </p:spPr>
        <p:txBody>
          <a:bodyPr lIns="14817" tIns="14817" rIns="14817" bIns="14817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pPr algn="l" defTabSz="296228">
              <a:defRPr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550"/>
          </a:p>
        </p:txBody>
      </p:sp>
      <p:sp>
        <p:nvSpPr>
          <p:cNvPr id="4" name="线条"/>
          <p:cNvSpPr/>
          <p:nvPr/>
        </p:nvSpPr>
        <p:spPr>
          <a:xfrm rot="19380000" flipV="1">
            <a:off x="6001068" y="2727008"/>
            <a:ext cx="543243" cy="20003"/>
          </a:xfrm>
          <a:prstGeom prst="line">
            <a:avLst/>
          </a:prstGeom>
          <a:ln w="38100">
            <a:solidFill>
              <a:srgbClr val="73FDFF"/>
            </a:solidFill>
            <a:custDash>
              <a:ds d="600000" sp="600000"/>
            </a:custDash>
            <a:miter lim="400000"/>
          </a:ln>
        </p:spPr>
        <p:txBody>
          <a:bodyPr lIns="14817" tIns="14817" rIns="14817" bIns="14817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pPr algn="l" defTabSz="296228">
              <a:defRPr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550"/>
          </a:p>
        </p:txBody>
      </p:sp>
      <p:sp>
        <p:nvSpPr>
          <p:cNvPr id="5" name="线条"/>
          <p:cNvSpPr/>
          <p:nvPr/>
        </p:nvSpPr>
        <p:spPr>
          <a:xfrm rot="1920000" flipV="1">
            <a:off x="6013768" y="3850005"/>
            <a:ext cx="543243" cy="20003"/>
          </a:xfrm>
          <a:prstGeom prst="line">
            <a:avLst/>
          </a:prstGeom>
          <a:ln w="38100">
            <a:solidFill>
              <a:srgbClr val="73FDFF"/>
            </a:solidFill>
            <a:custDash>
              <a:ds d="600000" sp="600000"/>
            </a:custDash>
            <a:miter lim="400000"/>
          </a:ln>
        </p:spPr>
        <p:txBody>
          <a:bodyPr lIns="14817" tIns="14817" rIns="14817" bIns="14817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pPr algn="l" defTabSz="296228">
              <a:defRPr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550"/>
          </a:p>
        </p:txBody>
      </p:sp>
    </p:spTree>
    <p:extLst>
      <p:ext uri="{BB962C8B-B14F-4D97-AF65-F5344CB8AC3E}">
        <p14:creationId xmlns:p14="http://schemas.microsoft.com/office/powerpoint/2010/main" val="39685512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Attitude Data"/>
          <p:cNvSpPr txBox="1"/>
          <p:nvPr/>
        </p:nvSpPr>
        <p:spPr>
          <a:xfrm>
            <a:off x="1693287" y="4888177"/>
            <a:ext cx="1308100" cy="296863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1600"/>
              <a:t>Attitude Data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342" name="Video &amp; Audio Streaming Data"/>
          <p:cNvSpPr txBox="1"/>
          <p:nvPr/>
        </p:nvSpPr>
        <p:spPr>
          <a:xfrm>
            <a:off x="4640868" y="4879711"/>
            <a:ext cx="2911475" cy="296863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1600"/>
              <a:t>Video &amp; Audio Streaming Data</a:t>
            </a:r>
            <a:endParaRPr sz="1600">
              <a:solidFill>
                <a:srgbClr val="000000"/>
              </a:solidFill>
            </a:endParaRPr>
          </a:p>
        </p:txBody>
      </p:sp>
      <p:pic>
        <p:nvPicPr>
          <p:cNvPr id="343" name="scratch_英文2.png" descr="scratch_英文2.png"/>
          <p:cNvPicPr>
            <a:picLocks noChangeAspect="1"/>
          </p:cNvPicPr>
          <p:nvPr/>
        </p:nvPicPr>
        <p:blipFill>
          <a:blip r:embed="rId3"/>
          <a:srcRect l="638" r="638"/>
          <a:stretch>
            <a:fillRect/>
          </a:stretch>
        </p:blipFill>
        <p:spPr>
          <a:xfrm>
            <a:off x="868905" y="2309946"/>
            <a:ext cx="2956865" cy="2092058"/>
          </a:xfrm>
          <a:prstGeom prst="rect">
            <a:avLst/>
          </a:prstGeom>
          <a:ln w="12700" cmpd="sng">
            <a:solidFill>
              <a:srgbClr val="FFFFFF"/>
            </a:solidFill>
            <a:prstDash val="solid"/>
            <a:miter lim="400000"/>
            <a:headEnd/>
            <a:tailEnd/>
          </a:ln>
          <a:effectLst>
            <a:outerShdw blurRad="50800" dist="25400" dir="3600000" rotWithShape="0">
              <a:srgbClr val="000000">
                <a:alpha val="70000"/>
              </a:srgbClr>
            </a:outerShdw>
            <a:reflection blurRad="152400" stA="55000" endA="300" endPos="29000" dir="5400000" sy="-100000" algn="bl" rotWithShape="0"/>
          </a:effectLst>
        </p:spPr>
      </p:pic>
      <p:pic>
        <p:nvPicPr>
          <p:cNvPr id="344" name="python截图.png" descr="python截图.png"/>
          <p:cNvPicPr>
            <a:picLocks noChangeAspect="1"/>
          </p:cNvPicPr>
          <p:nvPr/>
        </p:nvPicPr>
        <p:blipFill>
          <a:blip r:embed="rId4"/>
          <a:srcRect l="7415" r="15816"/>
          <a:stretch>
            <a:fillRect/>
          </a:stretch>
        </p:blipFill>
        <p:spPr>
          <a:xfrm>
            <a:off x="4618732" y="2301875"/>
            <a:ext cx="2955747" cy="2091267"/>
          </a:xfrm>
          <a:prstGeom prst="rect">
            <a:avLst/>
          </a:prstGeom>
          <a:ln w="12700" cmpd="sng">
            <a:solidFill>
              <a:srgbClr val="FFFFFF"/>
            </a:solidFill>
            <a:prstDash val="solid"/>
            <a:miter lim="400000"/>
            <a:headEnd/>
            <a:tailEnd/>
          </a:ln>
          <a:effectLst>
            <a:outerShdw blurRad="50800" dist="25400" dir="3600000" rotWithShape="0">
              <a:srgbClr val="000000">
                <a:alpha val="70000"/>
              </a:srgbClr>
            </a:outerShdw>
            <a:reflection blurRad="152400" stA="55000" endA="300" endPos="29000" dir="5400000" sy="-100000" algn="bl" rotWithShape="0"/>
          </a:effectLst>
        </p:spPr>
      </p:pic>
      <p:sp>
        <p:nvSpPr>
          <p:cNvPr id="345" name="Open SDK"/>
          <p:cNvSpPr txBox="1"/>
          <p:nvPr/>
        </p:nvSpPr>
        <p:spPr>
          <a:xfrm>
            <a:off x="4618732" y="633520"/>
            <a:ext cx="2794924" cy="543739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3200" b="1" dirty="0">
                <a:latin typeface="Gotham Medium" charset="0"/>
                <a:cs typeface="Gotham Medium" charset="0"/>
              </a:rPr>
              <a:t>Open SDK</a:t>
            </a:r>
            <a:endParaRPr sz="3200" b="1" dirty="0">
              <a:solidFill>
                <a:srgbClr val="000000"/>
              </a:solidFill>
              <a:latin typeface="Gotham Medium" charset="0"/>
              <a:cs typeface="Gotham Medium" charset="0"/>
            </a:endParaRPr>
          </a:p>
        </p:txBody>
      </p:sp>
      <p:pic>
        <p:nvPicPr>
          <p:cNvPr id="346" name="python截图.png" descr="python截图.png"/>
          <p:cNvPicPr>
            <a:picLocks noChangeAspect="1"/>
          </p:cNvPicPr>
          <p:nvPr/>
        </p:nvPicPr>
        <p:blipFill>
          <a:blip r:embed="rId4"/>
          <a:srcRect l="7415" r="15816"/>
          <a:stretch>
            <a:fillRect/>
          </a:stretch>
        </p:blipFill>
        <p:spPr>
          <a:xfrm>
            <a:off x="8367369" y="2323042"/>
            <a:ext cx="2955747" cy="2091267"/>
          </a:xfrm>
          <a:prstGeom prst="rect">
            <a:avLst/>
          </a:prstGeom>
          <a:ln w="19050">
            <a:solidFill>
              <a:srgbClr val="A9A9A9"/>
            </a:solidFill>
            <a:miter lim="400000"/>
            <a:headEnd/>
            <a:tailEnd/>
          </a:ln>
          <a:effectLst>
            <a:outerShdw blurRad="50800" dist="25400" dir="3600000" rotWithShape="0">
              <a:srgbClr val="000000">
                <a:alpha val="70000"/>
              </a:srgbClr>
            </a:outerShdw>
          </a:effectLst>
        </p:spPr>
      </p:pic>
      <p:sp>
        <p:nvSpPr>
          <p:cNvPr id="347" name="More"/>
          <p:cNvSpPr txBox="1"/>
          <p:nvPr/>
        </p:nvSpPr>
        <p:spPr>
          <a:xfrm>
            <a:off x="9548847" y="4879711"/>
            <a:ext cx="554038" cy="296863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1600"/>
              <a:t>More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348" name="矩形"/>
          <p:cNvSpPr/>
          <p:nvPr/>
        </p:nvSpPr>
        <p:spPr>
          <a:xfrm>
            <a:off x="8341969" y="2301401"/>
            <a:ext cx="2987477" cy="2141602"/>
          </a:xfrm>
          <a:prstGeom prst="rect">
            <a:avLst/>
          </a:prstGeom>
          <a:solidFill>
            <a:srgbClr val="000000">
              <a:alpha val="74687"/>
            </a:srgbClr>
          </a:solidFill>
          <a:ln w="12700" cmpd="sng">
            <a:solidFill>
              <a:srgbClr val="FFFFFF"/>
            </a:solidFill>
            <a:prstDash val="solid"/>
            <a:miter lim="400000"/>
          </a:ln>
          <a:effectLst>
            <a:reflection blurRad="152400" stA="55000" endA="300" endPos="29000" dir="5400000" sy="-100000" algn="bl" rotWithShape="0"/>
          </a:effectLst>
        </p:spPr>
        <p:txBody>
          <a:bodyPr lIns="25400" tIns="25400" rIns="25400" bIns="2540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pPr defTabSz="228600">
              <a:defRPr sz="3200">
                <a:solidFill>
                  <a:srgbClr val="000000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 sz="1600"/>
          </a:p>
        </p:txBody>
      </p:sp>
      <p:sp>
        <p:nvSpPr>
          <p:cNvPr id="349" name="…"/>
          <p:cNvSpPr txBox="1"/>
          <p:nvPr/>
        </p:nvSpPr>
        <p:spPr>
          <a:xfrm>
            <a:off x="9568373" y="3034429"/>
            <a:ext cx="553720" cy="143629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600">
                <a:latin typeface="Gotham Medium" charset="0"/>
                <a:cs typeface="Gotham Medium" charset="0"/>
              </a:rPr>
              <a:t>…</a:t>
            </a:r>
          </a:p>
        </p:txBody>
      </p:sp>
      <p:sp>
        <p:nvSpPr>
          <p:cNvPr id="350" name="Data Retrieval &amp; Processing"/>
          <p:cNvSpPr txBox="1"/>
          <p:nvPr/>
        </p:nvSpPr>
        <p:spPr>
          <a:xfrm>
            <a:off x="4768155" y="1226546"/>
            <a:ext cx="2655690" cy="297517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1600" dirty="0">
                <a:latin typeface="Gotham Medium"/>
              </a:rPr>
              <a:t>Data Retrieval &amp; Processing</a:t>
            </a:r>
            <a:endParaRPr sz="1600" dirty="0">
              <a:solidFill>
                <a:srgbClr val="000000"/>
              </a:solidFill>
              <a:latin typeface="Gotham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1263046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Endless AI Applications-Goalkeeper"/>
          <p:cNvSpPr txBox="1"/>
          <p:nvPr/>
        </p:nvSpPr>
        <p:spPr>
          <a:xfrm>
            <a:off x="1988794" y="791353"/>
            <a:ext cx="8214413" cy="605294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3600" b="1" dirty="0">
                <a:latin typeface="Gotham Medium" charset="0"/>
                <a:cs typeface="Gotham Medium" charset="0"/>
              </a:rPr>
              <a:t>Applications-</a:t>
            </a:r>
            <a:r>
              <a:rPr lang="en-US" sz="3600" b="1" dirty="0">
                <a:latin typeface="Gotham Medium" charset="0"/>
                <a:cs typeface="Gotham Medium" charset="0"/>
              </a:rPr>
              <a:t> Fetch Tennis Ball</a:t>
            </a:r>
            <a:endParaRPr sz="3600" b="1" dirty="0">
              <a:solidFill>
                <a:srgbClr val="000000"/>
              </a:solidFill>
              <a:latin typeface="Gotham Medium" charset="0"/>
              <a:cs typeface="Gotham Medium" charset="0"/>
            </a:endParaRPr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A23BB8A3-5AEC-BC73-2E43-77477318B0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82265" y="1471797"/>
            <a:ext cx="8627469" cy="485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2799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工程车.gif" descr="工程车.gif"/>
          <p:cNvPicPr/>
          <p:nvPr/>
        </p:nvPicPr>
        <p:blipFill>
          <a:blip r:embed="rId3"/>
          <a:stretch>
            <a:fillRect/>
          </a:stretch>
        </p:blipFill>
        <p:spPr>
          <a:xfrm>
            <a:off x="614276" y="691060"/>
            <a:ext cx="10963448" cy="616694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92CFB9-F339-83B7-59C9-70390B9C313B}"/>
              </a:ext>
            </a:extLst>
          </p:cNvPr>
          <p:cNvSpPr txBox="1"/>
          <p:nvPr/>
        </p:nvSpPr>
        <p:spPr>
          <a:xfrm>
            <a:off x="2286426" y="91587"/>
            <a:ext cx="6307368" cy="6565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3600" b="1" i="0" u="none" strike="noStrike" cap="none" spc="0" normalizeH="0" baseline="0" dirty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Gotham Medium"/>
                <a:ea typeface="Avenir Next Regular"/>
                <a:cs typeface="Avenir Next Regular"/>
                <a:sym typeface="Avenir Next Regular"/>
              </a:rPr>
              <a:t>Introducing </a:t>
            </a:r>
            <a:r>
              <a:rPr kumimoji="0" lang="en-US" sz="3600" b="1" i="0" u="none" strike="noStrike" cap="none" spc="0" normalizeH="0" baseline="0" dirty="0" err="1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Gotham Medium"/>
                <a:ea typeface="Avenir Next Regular"/>
                <a:cs typeface="Avenir Next Regular"/>
                <a:sym typeface="Avenir Next Regular"/>
              </a:rPr>
              <a:t>Robomaster</a:t>
            </a:r>
            <a:r>
              <a:rPr kumimoji="0" lang="en-US" sz="3600" b="1" i="0" u="none" strike="noStrike" cap="none" spc="0" normalizeH="0" baseline="0" dirty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Gotham Medium"/>
                <a:ea typeface="Avenir Next Regular"/>
                <a:cs typeface="Avenir Next Regular"/>
                <a:sym typeface="Avenir Next Regular"/>
              </a:rPr>
              <a:t> Ep Core</a:t>
            </a:r>
          </a:p>
        </p:txBody>
      </p:sp>
    </p:spTree>
    <p:extLst>
      <p:ext uri="{BB962C8B-B14F-4D97-AF65-F5344CB8AC3E}">
        <p14:creationId xmlns:p14="http://schemas.microsoft.com/office/powerpoint/2010/main" val="191273409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D1D1F"/>
            </a:gs>
            <a:gs pos="100000">
              <a:srgbClr val="151515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101010"/>
              </a:gs>
              <a:gs pos="100000">
                <a:srgbClr val="161618"/>
              </a:gs>
            </a:gsLst>
            <a:lin ang="0" scaled="0"/>
          </a:gradFill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pPr marL="0" marR="0" indent="0" algn="ctr" defTabSz="2286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pic>
        <p:nvPicPr>
          <p:cNvPr id="238" name="机械臂.mp4" descr="机械臂.mp4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/>
          <a:stretch/>
        </p:blipFill>
        <p:spPr>
          <a:xfrm>
            <a:off x="-16193" y="0"/>
            <a:ext cx="12798743" cy="690848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39" name="Robotic Arm"/>
          <p:cNvSpPr txBox="1"/>
          <p:nvPr/>
        </p:nvSpPr>
        <p:spPr>
          <a:xfrm>
            <a:off x="2090973" y="1675739"/>
            <a:ext cx="1894750" cy="482183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sz="2800" b="1" dirty="0"/>
              <a:t>Robotic Arm</a:t>
            </a:r>
            <a:endParaRPr sz="28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01890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" fill="hold"/>
                                        <p:tgtEl>
                                          <p:spTgt spid="2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3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D1D1F"/>
            </a:gs>
            <a:gs pos="100000">
              <a:srgbClr val="151515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101010"/>
              </a:gs>
              <a:gs pos="100000">
                <a:srgbClr val="161618"/>
              </a:gs>
            </a:gsLst>
            <a:lin ang="0" scaled="0"/>
          </a:gradFill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pPr marL="0" marR="0" indent="0" algn="ctr" defTabSz="2286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pic>
        <p:nvPicPr>
          <p:cNvPr id="3" name="夹子">
            <a:hlinkClick r:id="" action="ppaction://media"/>
            <a:extLst>
              <a:ext uri="{FF2B5EF4-FFF2-40B4-BE49-F238E27FC236}">
                <a16:creationId xmlns:a16="http://schemas.microsoft.com/office/drawing/2014/main" id="{666595F1-BE64-C04C-A77C-32028CC78E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705489" cy="6858000"/>
          </a:xfrm>
          <a:prstGeom prst="rect">
            <a:avLst/>
          </a:prstGeom>
        </p:spPr>
      </p:pic>
      <p:sp>
        <p:nvSpPr>
          <p:cNvPr id="239" name="Robotic Arm"/>
          <p:cNvSpPr txBox="1"/>
          <p:nvPr/>
        </p:nvSpPr>
        <p:spPr>
          <a:xfrm>
            <a:off x="1602724" y="2969900"/>
            <a:ext cx="1248740" cy="482183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lang="en-US" altLang="zh-CN" sz="2800" b="1" dirty="0"/>
              <a:t>Gripper</a:t>
            </a:r>
            <a:r>
              <a:rPr lang="zh-CN" altLang="zh-CN" sz="2800" b="1" dirty="0"/>
              <a:t> </a:t>
            </a:r>
            <a:endParaRPr sz="28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25652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D1D1F"/>
            </a:gs>
            <a:gs pos="100000">
              <a:srgbClr val="151515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101010"/>
              </a:gs>
              <a:gs pos="100000">
                <a:srgbClr val="161618"/>
              </a:gs>
            </a:gsLst>
            <a:lin ang="0" scaled="0"/>
          </a:gradFill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pPr marL="0" marR="0" indent="0" algn="ctr" defTabSz="2286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pic>
        <p:nvPicPr>
          <p:cNvPr id="4" name="轮子">
            <a:hlinkClick r:id="" action="ppaction://media"/>
            <a:extLst>
              <a:ext uri="{FF2B5EF4-FFF2-40B4-BE49-F238E27FC236}">
                <a16:creationId xmlns:a16="http://schemas.microsoft.com/office/drawing/2014/main" id="{55FB7873-D6F8-5A48-98A4-67889E894A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09077" y="0"/>
            <a:ext cx="12701077" cy="6855619"/>
          </a:xfrm>
          <a:prstGeom prst="rect">
            <a:avLst/>
          </a:prstGeom>
        </p:spPr>
      </p:pic>
      <p:sp>
        <p:nvSpPr>
          <p:cNvPr id="6" name="Robotic Arm">
            <a:extLst>
              <a:ext uri="{FF2B5EF4-FFF2-40B4-BE49-F238E27FC236}">
                <a16:creationId xmlns:a16="http://schemas.microsoft.com/office/drawing/2014/main" id="{799F29FB-81B0-DF4E-964A-A47ADB12E6A7}"/>
              </a:ext>
            </a:extLst>
          </p:cNvPr>
          <p:cNvSpPr txBox="1"/>
          <p:nvPr/>
        </p:nvSpPr>
        <p:spPr>
          <a:xfrm>
            <a:off x="8451580" y="5429636"/>
            <a:ext cx="2796439" cy="482183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lang="en-US" altLang="zh-CN" sz="2800" b="1" dirty="0" err="1"/>
              <a:t>Mecanum</a:t>
            </a:r>
            <a:r>
              <a:rPr lang="en-US" altLang="zh-CN" sz="2800" b="1" dirty="0"/>
              <a:t> Wheels</a:t>
            </a:r>
            <a:r>
              <a:rPr lang="zh-CN" altLang="zh-CN" sz="2800" b="1" dirty="0"/>
              <a:t> </a:t>
            </a:r>
            <a:endParaRPr sz="28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53788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D1D1F"/>
            </a:gs>
            <a:gs pos="100000">
              <a:srgbClr val="151515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转接模块">
            <a:hlinkClick r:id="" action="ppaction://media"/>
            <a:extLst>
              <a:ext uri="{FF2B5EF4-FFF2-40B4-BE49-F238E27FC236}">
                <a16:creationId xmlns:a16="http://schemas.microsoft.com/office/drawing/2014/main" id="{3561336A-2E1F-364A-8079-0E0ED594E5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09077" y="2382"/>
            <a:ext cx="12701077" cy="6855619"/>
          </a:xfrm>
          <a:prstGeom prst="rect">
            <a:avLst/>
          </a:prstGeom>
        </p:spPr>
      </p:pic>
      <p:sp>
        <p:nvSpPr>
          <p:cNvPr id="6" name="Robotic Arm">
            <a:extLst>
              <a:ext uri="{FF2B5EF4-FFF2-40B4-BE49-F238E27FC236}">
                <a16:creationId xmlns:a16="http://schemas.microsoft.com/office/drawing/2014/main" id="{799F29FB-81B0-DF4E-964A-A47ADB12E6A7}"/>
              </a:ext>
            </a:extLst>
          </p:cNvPr>
          <p:cNvSpPr txBox="1"/>
          <p:nvPr/>
        </p:nvSpPr>
        <p:spPr>
          <a:xfrm>
            <a:off x="8853916" y="3405917"/>
            <a:ext cx="2459808" cy="482183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lang="en-US" altLang="zh-CN" sz="2800" b="1" dirty="0"/>
              <a:t>Sensor Adaptor</a:t>
            </a:r>
            <a:r>
              <a:rPr lang="zh-CN" altLang="zh-CN" sz="2800" b="1" dirty="0"/>
              <a:t> </a:t>
            </a:r>
            <a:endParaRPr sz="28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60202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D1D1F"/>
            </a:gs>
            <a:gs pos="100000">
              <a:srgbClr val="151515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中控">
            <a:hlinkClick r:id="" action="ppaction://media"/>
            <a:extLst>
              <a:ext uri="{FF2B5EF4-FFF2-40B4-BE49-F238E27FC236}">
                <a16:creationId xmlns:a16="http://schemas.microsoft.com/office/drawing/2014/main" id="{7C2A9D76-5D48-5E43-A498-ECB66ACCD8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13489" y="-15389"/>
            <a:ext cx="12705489" cy="6858000"/>
          </a:xfrm>
          <a:prstGeom prst="rect">
            <a:avLst/>
          </a:prstGeom>
        </p:spPr>
      </p:pic>
      <p:sp>
        <p:nvSpPr>
          <p:cNvPr id="6" name="Robotic Arm">
            <a:extLst>
              <a:ext uri="{FF2B5EF4-FFF2-40B4-BE49-F238E27FC236}">
                <a16:creationId xmlns:a16="http://schemas.microsoft.com/office/drawing/2014/main" id="{799F29FB-81B0-DF4E-964A-A47ADB12E6A7}"/>
              </a:ext>
            </a:extLst>
          </p:cNvPr>
          <p:cNvSpPr txBox="1"/>
          <p:nvPr/>
        </p:nvSpPr>
        <p:spPr>
          <a:xfrm>
            <a:off x="8049244" y="2299493"/>
            <a:ext cx="3208411" cy="482183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lang="en-US" altLang="zh-CN" sz="2800" b="1" dirty="0"/>
              <a:t>Intelligent Controller</a:t>
            </a:r>
            <a:r>
              <a:rPr lang="zh-CN" altLang="zh-CN" sz="2800" b="1" dirty="0"/>
              <a:t> </a:t>
            </a:r>
            <a:endParaRPr sz="28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68367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D1D1F"/>
            </a:gs>
            <a:gs pos="100000">
              <a:srgbClr val="151515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of">
            <a:hlinkClick r:id="" action="ppaction://media"/>
            <a:extLst>
              <a:ext uri="{FF2B5EF4-FFF2-40B4-BE49-F238E27FC236}">
                <a16:creationId xmlns:a16="http://schemas.microsoft.com/office/drawing/2014/main" id="{5F3E086C-7FB6-1D4D-8EEE-1AC621D0E6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09077" y="2382"/>
            <a:ext cx="12701077" cy="6855619"/>
          </a:xfrm>
          <a:prstGeom prst="rect">
            <a:avLst/>
          </a:prstGeom>
        </p:spPr>
      </p:pic>
      <p:sp>
        <p:nvSpPr>
          <p:cNvPr id="6" name="Robotic Arm">
            <a:extLst>
              <a:ext uri="{FF2B5EF4-FFF2-40B4-BE49-F238E27FC236}">
                <a16:creationId xmlns:a16="http://schemas.microsoft.com/office/drawing/2014/main" id="{799F29FB-81B0-DF4E-964A-A47ADB12E6A7}"/>
              </a:ext>
            </a:extLst>
          </p:cNvPr>
          <p:cNvSpPr txBox="1"/>
          <p:nvPr/>
        </p:nvSpPr>
        <p:spPr>
          <a:xfrm>
            <a:off x="8891175" y="3382834"/>
            <a:ext cx="2536753" cy="913070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r>
              <a:rPr lang="en-US" altLang="zh-CN" sz="2800" b="1" dirty="0"/>
              <a:t>Infrared </a:t>
            </a:r>
          </a:p>
          <a:p>
            <a:r>
              <a:rPr lang="en-US" altLang="zh-CN" sz="2800" b="1" dirty="0"/>
              <a:t>Distance Sensor</a:t>
            </a:r>
            <a:r>
              <a:rPr lang="zh-CN" altLang="zh-CN" sz="2800" b="1" dirty="0"/>
              <a:t> </a:t>
            </a:r>
            <a:endParaRPr sz="28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246012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DSC00594-1.jpg" descr="DSC00594-1.jpg"/>
          <p:cNvPicPr>
            <a:picLocks noChangeAspect="1"/>
          </p:cNvPicPr>
          <p:nvPr/>
        </p:nvPicPr>
        <p:blipFill>
          <a:blip r:embed="rId3"/>
          <a:srcRect l="28347" t="13067" r="24502" b="7495"/>
          <a:stretch>
            <a:fillRect/>
          </a:stretch>
        </p:blipFill>
        <p:spPr>
          <a:xfrm>
            <a:off x="6036098" y="-54040"/>
            <a:ext cx="6159299" cy="691791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53" name="Compatible with…"/>
          <p:cNvSpPr txBox="1"/>
          <p:nvPr/>
        </p:nvSpPr>
        <p:spPr>
          <a:xfrm>
            <a:off x="1096645" y="3209608"/>
            <a:ext cx="3873183" cy="820103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  <a:lvl2pPr marL="0" marR="0" indent="228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2pPr>
            <a:lvl3pPr marL="0" marR="0" indent="457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3pPr>
            <a:lvl4pPr marL="0" marR="0" indent="685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4pPr>
            <a:lvl5pPr marL="0" marR="0" indent="9144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5pPr>
            <a:lvl6pPr marL="0" marR="0" indent="11430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6pPr>
            <a:lvl7pPr marL="0" marR="0" indent="13716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7pPr>
            <a:lvl8pPr marL="0" marR="0" indent="16002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8pPr>
            <a:lvl9pPr marL="0" marR="0" indent="182880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cap="none" spc="0" normalizeH="0" baseline="0">
                <a:ln>
                  <a:noFill/>
                </a:ln>
                <a:solidFill>
                  <a:srgbClr val="929292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defRPr>
            </a:lvl9pPr>
          </a:lstStyle>
          <a:p>
            <a:pPr algn="ctr" defTabSz="228600">
              <a:defRPr sz="5000">
                <a:solidFill>
                  <a:srgbClr val="FFFFFF"/>
                </a:solidFill>
                <a:latin typeface="Gotham-Medium"/>
                <a:ea typeface="Gotham-Medium"/>
                <a:cs typeface="Gotham-Medium"/>
                <a:sym typeface="Gotham-Medium"/>
              </a:defRPr>
            </a:pPr>
            <a:r>
              <a:rPr sz="2500">
                <a:latin typeface="Gotham Medium" charset="0"/>
                <a:cs typeface="Gotham Medium" charset="0"/>
              </a:rPr>
              <a:t>Compatible with </a:t>
            </a:r>
          </a:p>
          <a:p>
            <a:pPr algn="ctr" defTabSz="228600">
              <a:defRPr sz="5000">
                <a:solidFill>
                  <a:srgbClr val="FFFFFF"/>
                </a:solidFill>
                <a:latin typeface="Gotham-Medium"/>
                <a:ea typeface="Gotham-Medium"/>
                <a:cs typeface="Gotham-Medium"/>
                <a:sym typeface="Gotham-Medium"/>
              </a:defRPr>
            </a:pPr>
            <a:r>
              <a:rPr sz="2500">
                <a:latin typeface="Gotham Medium" charset="0"/>
                <a:cs typeface="Gotham Medium" charset="0"/>
              </a:rPr>
              <a:t>Building Blocks</a:t>
            </a:r>
          </a:p>
        </p:txBody>
      </p:sp>
    </p:spTree>
    <p:extLst>
      <p:ext uri="{BB962C8B-B14F-4D97-AF65-F5344CB8AC3E}">
        <p14:creationId xmlns:p14="http://schemas.microsoft.com/office/powerpoint/2010/main" val="14928730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384</Words>
  <Application>Microsoft Office PowerPoint</Application>
  <PresentationFormat>Widescreen</PresentationFormat>
  <Paragraphs>39</Paragraphs>
  <Slides>13</Slides>
  <Notes>12</Notes>
  <HiddenSlides>0</HiddenSlides>
  <MMClips>7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Avenir Next Demi Bold</vt:lpstr>
      <vt:lpstr>Avenir Next Medium</vt:lpstr>
      <vt:lpstr>Avenir Next Regular</vt:lpstr>
      <vt:lpstr>Calibri</vt:lpstr>
      <vt:lpstr>Calibri Light</vt:lpstr>
      <vt:lpstr>Gotham Medium</vt:lpstr>
      <vt:lpstr>Office Theme</vt:lpstr>
      <vt:lpstr>22_ColorGradient</vt:lpstr>
      <vt:lpstr>Robomaster Ep Core 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Robomaster Ep Core</dc:title>
  <dc:creator>Ayemon Baraka</dc:creator>
  <cp:lastModifiedBy>Ayemon Baraka</cp:lastModifiedBy>
  <cp:revision>6</cp:revision>
  <dcterms:created xsi:type="dcterms:W3CDTF">2023-06-12T21:15:57Z</dcterms:created>
  <dcterms:modified xsi:type="dcterms:W3CDTF">2023-06-15T22:47:11Z</dcterms:modified>
</cp:coreProperties>
</file>

<file path=docProps/thumbnail.jpeg>
</file>